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CD7C3C8-82EE-4F12-8C04-50A5C7103929}">
  <a:tblStyle styleId="{FCD7C3C8-82EE-4F12-8C04-50A5C710392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bb6d457a39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bb6d457a39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9373d0497b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9373d0497b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9373d0497b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9373d0497b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bb6d457a39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bb6d457a39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bb6d457a39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bb6d457a39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9373d0497b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9373d0497b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9373d0497b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9373d0497b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9373d0497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9373d0497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9373d0497b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9373d0497b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9373d0497b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9373d0497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9373d0497b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9373d0497b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1743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Kriterier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255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sv" sz="1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Lag tre bunker kriteriekort: </a:t>
            </a:r>
            <a:endParaRPr sz="1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Char char="●"/>
            </a:pPr>
            <a:r>
              <a:rPr lang="sv" sz="1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FORM-kort (f.eks. rektangel, L‑form, sirkel/oval)</a:t>
            </a:r>
            <a:endParaRPr sz="1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Char char="●"/>
            </a:pPr>
            <a:r>
              <a:rPr lang="sv" sz="1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DYBDE-kort (f.eks. «grunt + dypt parti», «maks 6 cm i modellen», «to nivåer»)</a:t>
            </a:r>
            <a:endParaRPr sz="1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Char char="●"/>
            </a:pPr>
            <a:r>
              <a:rPr lang="sv" sz="1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BRUKERDATA-kort (f.eks. «barn 6–10», «ungdom 11–13», «familier»).</a:t>
            </a:r>
            <a:endParaRPr sz="1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mbria"/>
              <a:buChar char="●"/>
            </a:pPr>
            <a:r>
              <a:rPr lang="sv" sz="1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Materialkort (f.eks betong, fliser, plast, tre, duk, stål, gummi...)</a:t>
            </a:r>
            <a:endParaRPr sz="1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>
            <p:ph idx="2" type="body"/>
          </p:nvPr>
        </p:nvSpPr>
        <p:spPr>
          <a:xfrm>
            <a:off x="3091000" y="967950"/>
            <a:ext cx="1985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sv"/>
              <a:t>Form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Kvadrat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Sirkel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Elipse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Rektangel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Liksidig triangel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Rettvinklad triangel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Triangel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Sekskant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Femkant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Trapes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Parallellogram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Organisk</a:t>
            </a:r>
            <a:endParaRPr/>
          </a:p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5411500" y="863550"/>
            <a:ext cx="1628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sv">
                <a:solidFill>
                  <a:schemeClr val="dk1"/>
                </a:solidFill>
              </a:rPr>
              <a:t>Bruker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1"/>
                </a:solidFill>
              </a:rPr>
              <a:t>Dybde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1"/>
                </a:solidFill>
              </a:rPr>
              <a:t>Alder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Familjen badeleker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Tevlingssvømmeren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Dykkeren dyp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Plaske Maja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Lere svømme Per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sv">
                <a:solidFill>
                  <a:schemeClr val="dk1"/>
                </a:solidFill>
              </a:rPr>
              <a:t>Pensonisten Gabbi</a:t>
            </a:r>
            <a:endParaRPr/>
          </a:p>
        </p:txBody>
      </p:sp>
      <p:sp>
        <p:nvSpPr>
          <p:cNvPr id="58" name="Google Shape;58;p13"/>
          <p:cNvSpPr txBox="1"/>
          <p:nvPr>
            <p:ph idx="2" type="body"/>
          </p:nvPr>
        </p:nvSpPr>
        <p:spPr>
          <a:xfrm>
            <a:off x="7236100" y="863550"/>
            <a:ext cx="1628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sv"/>
              <a:t>Tillegg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Trapper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Lys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Rekke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Trampoline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Dusj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Sklie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Rampe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Rekkverk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Hoppeklosser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Tak for skygge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sv"/>
              <a:t>Hinderløype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88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6288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75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6275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0" name="Google Shape;170;p22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Google Shape;175;p23"/>
          <p:cNvGraphicFramePr/>
          <p:nvPr/>
        </p:nvGraphicFramePr>
        <p:xfrm>
          <a:off x="0" y="-23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6" name="Google Shape;176;p23"/>
          <p:cNvSpPr/>
          <p:nvPr/>
        </p:nvSpPr>
        <p:spPr>
          <a:xfrm rot="-5400000">
            <a:off x="-320625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Tak for skygge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77" name="Google Shape;177;p23"/>
          <p:cNvSpPr/>
          <p:nvPr/>
        </p:nvSpPr>
        <p:spPr>
          <a:xfrm rot="-5400000">
            <a:off x="-320625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Hinderløype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Google Shape;63;p14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88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6688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5538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4388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13613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267" y="2767538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4867" y="2767538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3717" y="2767538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2567" y="2767538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1792" y="2767538"/>
            <a:ext cx="1638300" cy="22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" name="Google Shape;78;p15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9" name="Google Shape;79;p15"/>
          <p:cNvSpPr/>
          <p:nvPr/>
        </p:nvSpPr>
        <p:spPr>
          <a:xfrm>
            <a:off x="413425" y="807575"/>
            <a:ext cx="1019100" cy="10191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5"/>
          <p:cNvSpPr/>
          <p:nvPr/>
        </p:nvSpPr>
        <p:spPr>
          <a:xfrm>
            <a:off x="2230475" y="386975"/>
            <a:ext cx="1043100" cy="1860300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5"/>
          <p:cNvSpPr/>
          <p:nvPr/>
        </p:nvSpPr>
        <p:spPr>
          <a:xfrm>
            <a:off x="3860022" y="523950"/>
            <a:ext cx="1461300" cy="1461300"/>
          </a:xfrm>
          <a:prstGeom prst="ellipse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/>
          <p:nvPr/>
        </p:nvSpPr>
        <p:spPr>
          <a:xfrm>
            <a:off x="346100" y="2999576"/>
            <a:ext cx="1153800" cy="1677600"/>
          </a:xfrm>
          <a:prstGeom prst="rtTriangle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5"/>
          <p:cNvSpPr/>
          <p:nvPr/>
        </p:nvSpPr>
        <p:spPr>
          <a:xfrm>
            <a:off x="5787629" y="271528"/>
            <a:ext cx="1288200" cy="2004600"/>
          </a:xfrm>
          <a:prstGeom prst="ellipse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2091050" y="3105327"/>
            <a:ext cx="1297800" cy="1504500"/>
          </a:xfrm>
          <a:prstGeom prst="triangle">
            <a:avLst>
              <a:gd fmla="val 50000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3939900" y="3105325"/>
            <a:ext cx="1381500" cy="1360200"/>
          </a:xfrm>
          <a:prstGeom prst="pentagon">
            <a:avLst>
              <a:gd fmla="val 105146" name="hf"/>
              <a:gd fmla="val 110557" name="vf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5673325" y="3167825"/>
            <a:ext cx="1402500" cy="1182600"/>
          </a:xfrm>
          <a:prstGeom prst="hexagon">
            <a:avLst>
              <a:gd fmla="val 28852" name="adj"/>
              <a:gd fmla="val 115470" name="vf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/>
          <p:nvPr/>
        </p:nvSpPr>
        <p:spPr>
          <a:xfrm>
            <a:off x="7599875" y="677825"/>
            <a:ext cx="1312200" cy="1278600"/>
          </a:xfrm>
          <a:prstGeom prst="parallelogram">
            <a:avLst>
              <a:gd fmla="val 25000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5"/>
          <p:cNvSpPr/>
          <p:nvPr/>
        </p:nvSpPr>
        <p:spPr>
          <a:xfrm>
            <a:off x="7554725" y="3247075"/>
            <a:ext cx="1402500" cy="1076700"/>
          </a:xfrm>
          <a:prstGeom prst="trapezoid">
            <a:avLst>
              <a:gd fmla="val 25000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" name="Google Shape;93;p16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88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13613" y="173163"/>
            <a:ext cx="1638300" cy="223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200" y="415800"/>
            <a:ext cx="1677600" cy="16776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1" name="Google Shape;101;p17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1038" y="22756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6988" y="22756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8075" y="22756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688" y="22756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10438" y="22756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7401" y="279307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73351" y="279307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14438" y="279307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1" y="2793073"/>
            <a:ext cx="1647825" cy="22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6801" y="2793073"/>
            <a:ext cx="1647825" cy="22002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6" name="Google Shape;116;p18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/>
          <p:nvPr/>
        </p:nvSpPr>
        <p:spPr>
          <a:xfrm rot="-5400000">
            <a:off x="-320625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Familien Badeleker</a:t>
            </a:r>
            <a:endParaRPr/>
          </a:p>
        </p:txBody>
      </p:sp>
      <p:sp>
        <p:nvSpPr>
          <p:cNvPr id="122" name="Google Shape;122;p19"/>
          <p:cNvSpPr/>
          <p:nvPr/>
        </p:nvSpPr>
        <p:spPr>
          <a:xfrm rot="-5400000">
            <a:off x="157190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Konkurransesvømmeren Knut</a:t>
            </a:r>
            <a:endParaRPr/>
          </a:p>
        </p:txBody>
      </p:sp>
      <p:sp>
        <p:nvSpPr>
          <p:cNvPr id="123" name="Google Shape;123;p19"/>
          <p:cNvSpPr/>
          <p:nvPr/>
        </p:nvSpPr>
        <p:spPr>
          <a:xfrm rot="-5400000">
            <a:off x="339235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Dypdykkeren Doris</a:t>
            </a:r>
            <a:endParaRPr/>
          </a:p>
        </p:txBody>
      </p:sp>
      <p:sp>
        <p:nvSpPr>
          <p:cNvPr id="124" name="Google Shape;124;p19"/>
          <p:cNvSpPr/>
          <p:nvPr/>
        </p:nvSpPr>
        <p:spPr>
          <a:xfrm rot="-5400000">
            <a:off x="5212800" y="8297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Plaske Per</a:t>
            </a:r>
            <a:endParaRPr/>
          </a:p>
        </p:txBody>
      </p:sp>
      <p:sp>
        <p:nvSpPr>
          <p:cNvPr id="125" name="Google Shape;125;p19"/>
          <p:cNvSpPr/>
          <p:nvPr/>
        </p:nvSpPr>
        <p:spPr>
          <a:xfrm rot="-5400000">
            <a:off x="703325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1"/>
                </a:solidFill>
              </a:rPr>
              <a:t>Pensjonisten Gabbi</a:t>
            </a:r>
            <a:endParaRPr/>
          </a:p>
        </p:txBody>
      </p:sp>
      <p:sp>
        <p:nvSpPr>
          <p:cNvPr id="126" name="Google Shape;126;p19"/>
          <p:cNvSpPr/>
          <p:nvPr/>
        </p:nvSpPr>
        <p:spPr>
          <a:xfrm rot="-5400000">
            <a:off x="-320625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Vanngymnasten Gunnar</a:t>
            </a:r>
            <a:endParaRPr/>
          </a:p>
        </p:txBody>
      </p:sp>
      <p:sp>
        <p:nvSpPr>
          <p:cNvPr id="127" name="Google Shape;127;p19"/>
          <p:cNvSpPr/>
          <p:nvPr/>
        </p:nvSpPr>
        <p:spPr>
          <a:xfrm rot="-5400000">
            <a:off x="157190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Stupedama Siri</a:t>
            </a:r>
            <a:endParaRPr/>
          </a:p>
        </p:txBody>
      </p:sp>
      <p:sp>
        <p:nvSpPr>
          <p:cNvPr id="128" name="Google Shape;128;p19"/>
          <p:cNvSpPr/>
          <p:nvPr/>
        </p:nvSpPr>
        <p:spPr>
          <a:xfrm rot="-5400000">
            <a:off x="339235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Dødseren Truls</a:t>
            </a:r>
            <a:endParaRPr/>
          </a:p>
        </p:txBody>
      </p:sp>
      <p:sp>
        <p:nvSpPr>
          <p:cNvPr id="129" name="Google Shape;129;p19"/>
          <p:cNvSpPr/>
          <p:nvPr/>
        </p:nvSpPr>
        <p:spPr>
          <a:xfrm rot="-5400000">
            <a:off x="5212800" y="34192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Synkronsvømmeren Leon</a:t>
            </a:r>
            <a:endParaRPr/>
          </a:p>
        </p:txBody>
      </p:sp>
      <p:sp>
        <p:nvSpPr>
          <p:cNvPr id="130" name="Google Shape;130;p19"/>
          <p:cNvSpPr/>
          <p:nvPr/>
        </p:nvSpPr>
        <p:spPr>
          <a:xfrm rot="-5400000">
            <a:off x="703325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sv"/>
              <a:t>Undervannssvømmeren Pia</a:t>
            </a:r>
            <a:endParaRPr/>
          </a:p>
        </p:txBody>
      </p:sp>
      <p:graphicFrame>
        <p:nvGraphicFramePr>
          <p:cNvPr id="131" name="Google Shape;131;p19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88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9213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213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5063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6288" y="120175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075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9200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200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5050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6275" y="2781850"/>
            <a:ext cx="1571625" cy="223837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6" name="Google Shape;146;p20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Google Shape;151;p21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{FCD7C3C8-82EE-4F12-8C04-50A5C7103929}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950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52" name="Google Shape;152;p21"/>
          <p:cNvSpPr/>
          <p:nvPr/>
        </p:nvSpPr>
        <p:spPr>
          <a:xfrm rot="-5400000">
            <a:off x="-320625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T</a:t>
            </a:r>
            <a:r>
              <a:rPr lang="sv">
                <a:solidFill>
                  <a:schemeClr val="dk2"/>
                </a:solidFill>
              </a:rPr>
              <a:t>rapper</a:t>
            </a:r>
            <a:endParaRPr/>
          </a:p>
        </p:txBody>
      </p:sp>
      <p:sp>
        <p:nvSpPr>
          <p:cNvPr id="153" name="Google Shape;153;p21"/>
          <p:cNvSpPr/>
          <p:nvPr/>
        </p:nvSpPr>
        <p:spPr>
          <a:xfrm rot="-5400000">
            <a:off x="157190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Lys</a:t>
            </a:r>
            <a:endParaRPr/>
          </a:p>
        </p:txBody>
      </p:sp>
      <p:sp>
        <p:nvSpPr>
          <p:cNvPr id="154" name="Google Shape;154;p21"/>
          <p:cNvSpPr/>
          <p:nvPr/>
        </p:nvSpPr>
        <p:spPr>
          <a:xfrm rot="-5400000">
            <a:off x="339235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Rekke</a:t>
            </a:r>
            <a:endParaRPr/>
          </a:p>
        </p:txBody>
      </p:sp>
      <p:sp>
        <p:nvSpPr>
          <p:cNvPr id="155" name="Google Shape;155;p21"/>
          <p:cNvSpPr/>
          <p:nvPr/>
        </p:nvSpPr>
        <p:spPr>
          <a:xfrm rot="-5400000">
            <a:off x="5212800" y="8297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T</a:t>
            </a:r>
            <a:r>
              <a:rPr lang="sv">
                <a:solidFill>
                  <a:schemeClr val="dk2"/>
                </a:solidFill>
              </a:rPr>
              <a:t>rampoline</a:t>
            </a:r>
            <a:endParaRPr/>
          </a:p>
        </p:txBody>
      </p:sp>
      <p:sp>
        <p:nvSpPr>
          <p:cNvPr id="156" name="Google Shape;156;p21"/>
          <p:cNvSpPr/>
          <p:nvPr/>
        </p:nvSpPr>
        <p:spPr>
          <a:xfrm rot="-5400000">
            <a:off x="7033250" y="85800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1"/>
                </a:solidFill>
              </a:rPr>
              <a:t>Flytgjærder</a:t>
            </a:r>
            <a:endParaRPr/>
          </a:p>
        </p:txBody>
      </p:sp>
      <p:sp>
        <p:nvSpPr>
          <p:cNvPr id="157" name="Google Shape;157;p21"/>
          <p:cNvSpPr/>
          <p:nvPr/>
        </p:nvSpPr>
        <p:spPr>
          <a:xfrm rot="-5400000">
            <a:off x="-320625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Dusj</a:t>
            </a:r>
            <a:endParaRPr/>
          </a:p>
        </p:txBody>
      </p:sp>
      <p:sp>
        <p:nvSpPr>
          <p:cNvPr id="158" name="Google Shape;158;p21"/>
          <p:cNvSpPr/>
          <p:nvPr/>
        </p:nvSpPr>
        <p:spPr>
          <a:xfrm rot="-5400000">
            <a:off x="157190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Sklie</a:t>
            </a:r>
            <a:endParaRPr/>
          </a:p>
        </p:txBody>
      </p:sp>
      <p:sp>
        <p:nvSpPr>
          <p:cNvPr id="159" name="Google Shape;159;p21"/>
          <p:cNvSpPr/>
          <p:nvPr/>
        </p:nvSpPr>
        <p:spPr>
          <a:xfrm rot="-5400000">
            <a:off x="339235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Rampe</a:t>
            </a:r>
            <a:endParaRPr/>
          </a:p>
        </p:txBody>
      </p:sp>
      <p:sp>
        <p:nvSpPr>
          <p:cNvPr id="160" name="Google Shape;160;p21"/>
          <p:cNvSpPr/>
          <p:nvPr/>
        </p:nvSpPr>
        <p:spPr>
          <a:xfrm rot="-5400000">
            <a:off x="5212800" y="34192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Rekkverk</a:t>
            </a:r>
            <a:endParaRPr/>
          </a:p>
        </p:txBody>
      </p:sp>
      <p:sp>
        <p:nvSpPr>
          <p:cNvPr id="161" name="Google Shape;161;p21"/>
          <p:cNvSpPr/>
          <p:nvPr/>
        </p:nvSpPr>
        <p:spPr>
          <a:xfrm rot="-5400000">
            <a:off x="7033250" y="3447550"/>
            <a:ext cx="2421900" cy="876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">
                <a:solidFill>
                  <a:schemeClr val="dk2"/>
                </a:solidFill>
              </a:rPr>
              <a:t>Hoppeklosser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